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62" r:id="rId2"/>
    <p:sldId id="256" r:id="rId3"/>
    <p:sldId id="270" r:id="rId4"/>
    <p:sldId id="263" r:id="rId5"/>
    <p:sldId id="264" r:id="rId6"/>
    <p:sldId id="265" r:id="rId7"/>
    <p:sldId id="266" r:id="rId8"/>
    <p:sldId id="268" r:id="rId9"/>
    <p:sldId id="269" r:id="rId10"/>
  </p:sldIdLst>
  <p:sldSz cx="9144000" cy="6858000" type="screen4x3"/>
  <p:notesSz cx="6669088" cy="98964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69.100\shares\kalinin.k\&#1052;&#1086;&#1080;%20&#1076;&#1086;&#1082;&#1091;&#1084;&#1077;&#1085;&#1090;&#1099;\Franchising\Presentation_graph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10"/>
      <c:rotY val="5"/>
      <c:perspective val="30"/>
    </c:view3D>
    <c:plotArea>
      <c:layout>
        <c:manualLayout>
          <c:layoutTarget val="inner"/>
          <c:xMode val="edge"/>
          <c:yMode val="edge"/>
          <c:x val="0.1333754538167759"/>
          <c:y val="1.5954191449062283E-2"/>
          <c:w val="0.87853018372703306"/>
          <c:h val="0.91220089493499401"/>
        </c:manualLayout>
      </c:layout>
      <c:bar3DChart>
        <c:barDir val="col"/>
        <c:grouping val="standard"/>
        <c:ser>
          <c:idx val="1"/>
          <c:order val="0"/>
          <c:tx>
            <c:v>Стоимость заправки картриджа</c:v>
          </c:tx>
          <c:spPr>
            <a:solidFill>
              <a:schemeClr val="accent1">
                <a:lumMod val="75000"/>
              </a:schemeClr>
            </a:solidFill>
          </c:spPr>
          <c:dLbls>
            <c:dLbl>
              <c:idx val="0"/>
              <c:layout>
                <c:manualLayout>
                  <c:x val="2.4395371320757052E-17"/>
                  <c:y val="0.12037037037037036"/>
                </c:manualLayout>
              </c:layout>
              <c:numFmt formatCode="#,##0&quot;р.&quot;" sourceLinked="0"/>
              <c:spPr/>
              <c:txPr>
                <a:bodyPr anchor="b" anchorCtr="0"/>
                <a:lstStyle/>
                <a:p>
                  <a:pPr algn="ctr">
                    <a:defRPr lang="en-US"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0"/>
                  <c:y val="0.10648148148148168"/>
                </c:manualLayout>
              </c:layout>
              <c:numFmt formatCode="#,##0&quot;р.&quot;" sourceLinked="0"/>
              <c:spPr/>
              <c:txPr>
                <a:bodyPr anchor="b" anchorCtr="0"/>
                <a:lstStyle/>
                <a:p>
                  <a:pPr>
                    <a:defRPr sz="1400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0"/>
                  <c:y val="0.10648148148148168"/>
                </c:manualLayout>
              </c:layout>
              <c:numFmt formatCode="#,##0&quot;р.&quot;" sourceLinked="0"/>
              <c:spPr/>
              <c:txPr>
                <a:bodyPr anchor="b" anchorCtr="0"/>
                <a:lstStyle/>
                <a:p>
                  <a:pPr>
                    <a:defRPr sz="1400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3"/>
              <c:layout>
                <c:manualLayout>
                  <c:x val="0"/>
                  <c:y val="0.125"/>
                </c:manualLayout>
              </c:layout>
              <c:numFmt formatCode="#,##0&quot;р.&quot;" sourceLinked="0"/>
              <c:spPr/>
              <c:txPr>
                <a:bodyPr anchor="b" anchorCtr="0"/>
                <a:lstStyle/>
                <a:p>
                  <a:pPr>
                    <a:defRPr sz="1400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Val val="1"/>
            </c:dLbl>
            <c:numFmt formatCode="#,##0&quot;р.&quot;" sourceLinked="0"/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</c:dLbls>
          <c:val>
            <c:numRef>
              <c:f>Лист1!$D$6:$F$6</c:f>
              <c:numCache>
                <c:formatCode>_-* #,##0"р."_-;\-* #,##0"р."_-;_-* "-"??"р."_-;_-@_-</c:formatCode>
                <c:ptCount val="3"/>
                <c:pt idx="0">
                  <c:v>1060</c:v>
                </c:pt>
                <c:pt idx="1">
                  <c:v>1060</c:v>
                </c:pt>
                <c:pt idx="2">
                  <c:v>1360</c:v>
                </c:pt>
              </c:numCache>
            </c:numRef>
          </c:val>
        </c:ser>
        <c:ser>
          <c:idx val="0"/>
          <c:order val="1"/>
          <c:tx>
            <c:v>Стоимость оригинального картриджа</c:v>
          </c:tx>
          <c:spPr>
            <a:solidFill>
              <a:schemeClr val="accent2">
                <a:lumMod val="60000"/>
                <a:lumOff val="40000"/>
              </a:schemeClr>
            </a:solidFill>
          </c:spPr>
          <c:dLbls>
            <c:dLbl>
              <c:idx val="0"/>
              <c:layout>
                <c:manualLayout>
                  <c:x val="3.3542742169354427E-3"/>
                  <c:y val="5.5085686435869335E-2"/>
                </c:manualLayout>
              </c:layout>
              <c:showVal val="1"/>
            </c:dLbl>
            <c:dLbl>
              <c:idx val="1"/>
              <c:layout>
                <c:manualLayout>
                  <c:x val="3.354274216935382E-3"/>
                  <c:y val="5.2581791597875321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5.2581791597875328E-2"/>
                </c:manualLayout>
              </c:layout>
              <c:showVal val="1"/>
            </c:dLbl>
            <c:numFmt formatCode="#,##0&quot;р.&quot;" sourceLinked="0"/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val>
            <c:numRef>
              <c:f>Лист1!$D$5:$F$5</c:f>
              <c:numCache>
                <c:formatCode>_-* #,##0"р."_-;\-* #,##0"р."_-;_-* "-"??"р."_-;_-@_-</c:formatCode>
                <c:ptCount val="3"/>
                <c:pt idx="0">
                  <c:v>2960</c:v>
                </c:pt>
                <c:pt idx="1">
                  <c:v>2960</c:v>
                </c:pt>
                <c:pt idx="2">
                  <c:v>2960</c:v>
                </c:pt>
              </c:numCache>
            </c:numRef>
          </c:val>
        </c:ser>
        <c:gapWidth val="51"/>
        <c:shape val="box"/>
        <c:axId val="82694528"/>
        <c:axId val="82696064"/>
        <c:axId val="81324672"/>
      </c:bar3DChart>
      <c:catAx>
        <c:axId val="82694528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82696064"/>
        <c:crosses val="autoZero"/>
        <c:auto val="1"/>
        <c:lblAlgn val="ctr"/>
        <c:lblOffset val="100"/>
      </c:catAx>
      <c:valAx>
        <c:axId val="82696064"/>
        <c:scaling>
          <c:orientation val="minMax"/>
        </c:scaling>
        <c:axPos val="l"/>
        <c:majorGridlines/>
        <c:numFmt formatCode="_-* #,##0&quot;р.&quot;_-;\-* #,##0&quot;р.&quot;_-;_-* &quot;-&quot;??&quot;р.&quot;_-;_-@_-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82694528"/>
        <c:crosses val="autoZero"/>
        <c:crossBetween val="between"/>
      </c:valAx>
      <c:serAx>
        <c:axId val="81324672"/>
        <c:scaling>
          <c:orientation val="minMax"/>
        </c:scaling>
        <c:delete val="1"/>
        <c:axPos val="b"/>
        <c:tickLblPos val="nextTo"/>
        <c:crossAx val="82696064"/>
        <c:crosses val="autoZero"/>
      </c:serAx>
      <c:spPr>
        <a:noFill/>
        <a:ln w="25400">
          <a:noFill/>
        </a:ln>
        <a:scene3d>
          <a:camera prst="orthographicFront"/>
          <a:lightRig rig="threePt" dir="t"/>
        </a:scene3d>
        <a:sp3d>
          <a:bevelT w="6350"/>
        </a:sp3d>
      </c:spPr>
    </c:plotArea>
    <c:legend>
      <c:legendPos val="r"/>
      <c:layout>
        <c:manualLayout>
          <c:xMode val="edge"/>
          <c:yMode val="edge"/>
          <c:x val="2.5986381118447092E-3"/>
          <c:y val="0.84714550073756467"/>
          <c:w val="0.99740135608049063"/>
          <c:h val="8.4275275367384758E-2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D78ADC-3D83-4744-B5AE-4E62E61FFB47}" type="datetimeFigureOut">
              <a:rPr lang="ru-RU"/>
              <a:pPr>
                <a:defRPr/>
              </a:pPr>
              <a:t>17.01.2011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42950"/>
            <a:ext cx="4945062" cy="3709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750" y="4700588"/>
            <a:ext cx="5335588" cy="44529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99588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8250" y="9399588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1B9EDC2-2615-4B19-A895-D667F241D63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E1E952-A478-4A2F-953A-DFF94CE04FFE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4D27EE-932B-4FF6-9CD6-083C22D77D94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F0A3DF-9934-4E83-93DB-6B7AA01E18CB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84E48-8810-49FD-BFA0-B168B0E65C8E}" type="datetime1">
              <a:rPr lang="ru-RU"/>
              <a:pPr>
                <a:defRPr/>
              </a:pPr>
              <a:t>17.01.2011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F37B3-513C-4FC3-B5E7-69476E30E4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E4E06-8A4F-4B93-BD48-1C2CA032A17D}" type="datetime1">
              <a:rPr lang="ru-RU"/>
              <a:pPr>
                <a:defRPr/>
              </a:pPr>
              <a:t>17.01.2011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CB67D-582E-4DC1-9A2C-654E688CB30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C2B42-56AA-4B42-9E18-2C39B083DF14}" type="datetime1">
              <a:rPr lang="ru-RU"/>
              <a:pPr>
                <a:defRPr/>
              </a:pPr>
              <a:t>17.01.2011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DBBEA-852D-42E1-8721-5200345306E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CD7F5-F226-4A84-AF2F-CC430A347185}" type="datetime1">
              <a:rPr lang="ru-RU"/>
              <a:pPr>
                <a:defRPr/>
              </a:pPr>
              <a:t>17.01.2011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DE6BB-7CC6-4BF8-8701-95B86DACC60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A31C6-0F18-4A35-9D71-DD0FDC222337}" type="datetime1">
              <a:rPr lang="ru-RU"/>
              <a:pPr>
                <a:defRPr/>
              </a:pPr>
              <a:t>17.01.2011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8238B-7E7E-4E0F-97F4-E60E529D786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A8DAF-B55C-40E7-9B9D-25C359F336F0}" type="datetime1">
              <a:rPr lang="ru-RU"/>
              <a:pPr>
                <a:defRPr/>
              </a:pPr>
              <a:t>17.01.2011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A3B30-D7E3-439D-828C-A7E27D86D27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32E65-C9A8-4BC8-B88D-30C4158CC3A8}" type="datetime1">
              <a:rPr lang="ru-RU"/>
              <a:pPr>
                <a:defRPr/>
              </a:pPr>
              <a:t>17.01.2011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140FA-EF48-4E21-AED0-2D6748274C3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8B2C2-06A1-400A-9CE5-C94161099D9C}" type="datetime1">
              <a:rPr lang="ru-RU"/>
              <a:pPr>
                <a:defRPr/>
              </a:pPr>
              <a:t>17.01.2011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7F08F-305E-41FE-97E7-2D8448D07A0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70A1C-6C48-4F61-8D13-37957C9C2534}" type="datetime1">
              <a:rPr lang="ru-RU"/>
              <a:pPr>
                <a:defRPr/>
              </a:pPr>
              <a:t>17.01.2011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97A1D-ADF5-4198-90CF-08C55AF10F0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E986B-A720-453C-8A9E-97DB517D8FAC}" type="datetime1">
              <a:rPr lang="ru-RU"/>
              <a:pPr>
                <a:defRPr/>
              </a:pPr>
              <a:t>17.01.2011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C6077-3422-4C7C-B055-68673BF4C67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8DB82-2AA6-45FC-875E-A12D2A0179D0}" type="datetime1">
              <a:rPr lang="ru-RU"/>
              <a:pPr>
                <a:defRPr/>
              </a:pPr>
              <a:t>17.01.2011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20B76-C81E-48B1-851D-A41772AEBDE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D878F1-D6A6-43D4-94A1-54615C085CC3}" type="datetime1">
              <a:rPr lang="ru-RU"/>
              <a:pPr>
                <a:defRPr/>
              </a:pPr>
              <a:t>17.01.2011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C390D37-D67E-4AE5-90C2-DB430B04535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pic>
        <p:nvPicPr>
          <p:cNvPr id="2052" name="Рисунок 5" descr="office tablet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09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0" y="6072188"/>
            <a:ext cx="4786313" cy="7858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86313" y="6072188"/>
            <a:ext cx="4357687" cy="7858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6083300"/>
            <a:ext cx="9144000" cy="1588"/>
          </a:xfrm>
          <a:prstGeom prst="line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5" descr="OPSletter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8" y="6038850"/>
            <a:ext cx="9110662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Заголовок 6"/>
          <p:cNvSpPr>
            <a:spLocks noGrp="1"/>
          </p:cNvSpPr>
          <p:nvPr>
            <p:ph type="title"/>
          </p:nvPr>
        </p:nvSpPr>
        <p:spPr>
          <a:xfrm>
            <a:off x="71438" y="-71438"/>
            <a:ext cx="8229600" cy="1143001"/>
          </a:xfrm>
        </p:spPr>
        <p:txBody>
          <a:bodyPr/>
          <a:lstStyle/>
          <a:p>
            <a:pPr algn="l" eaLnBrk="1" hangingPunct="1"/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Офис Принт Сервис (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OPS</a:t>
            </a:r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</a:p>
        </p:txBody>
      </p:sp>
      <p:sp>
        <p:nvSpPr>
          <p:cNvPr id="3076" name="Содержимое 7"/>
          <p:cNvSpPr>
            <a:spLocks noGrp="1"/>
          </p:cNvSpPr>
          <p:nvPr>
            <p:ph idx="1"/>
          </p:nvPr>
        </p:nvSpPr>
        <p:spPr>
          <a:xfrm>
            <a:off x="457200" y="1071563"/>
            <a:ext cx="8543925" cy="4329112"/>
          </a:xfrm>
        </p:spPr>
        <p:txBody>
          <a:bodyPr/>
          <a:lstStyle/>
          <a:p>
            <a:pPr marL="366713" eaLnBrk="1" hangingPunct="1">
              <a:spcAft>
                <a:spcPts val="600"/>
              </a:spcAft>
              <a:defRPr/>
            </a:pPr>
            <a:r>
              <a:rPr lang="ru-RU" sz="2000" dirty="0" smtClean="0"/>
              <a:t>Лидер на Российском рынке совместимых расходных материалов для печатающих устройств</a:t>
            </a:r>
          </a:p>
          <a:p>
            <a:pPr marL="366713" eaLnBrk="1" hangingPunct="1">
              <a:spcAft>
                <a:spcPts val="600"/>
              </a:spcAft>
              <a:defRPr/>
            </a:pPr>
            <a:r>
              <a:rPr lang="ru-RU" sz="2000" dirty="0" smtClean="0"/>
              <a:t>Успешный опыт развития компании с 1999 года</a:t>
            </a:r>
          </a:p>
          <a:p>
            <a:pPr marL="1223963" lvl="3" indent="-342900" eaLnBrk="1" hangingPunct="1">
              <a:spcAft>
                <a:spcPts val="600"/>
              </a:spcAft>
              <a:defRPr/>
            </a:pPr>
            <a:r>
              <a:rPr lang="ru-RU" dirty="0" smtClean="0"/>
              <a:t>Свыше 10.000 клиентов на всей территории России</a:t>
            </a:r>
          </a:p>
          <a:p>
            <a:pPr marL="1223963" lvl="3" indent="-342900" eaLnBrk="1" hangingPunct="1">
              <a:spcAft>
                <a:spcPts val="600"/>
              </a:spcAft>
              <a:defRPr/>
            </a:pPr>
            <a:r>
              <a:rPr lang="ru-RU" dirty="0" smtClean="0"/>
              <a:t>Более 20 франчайзи во всех Федеральных округах РФ</a:t>
            </a:r>
          </a:p>
          <a:p>
            <a:pPr marL="366713" eaLnBrk="1" hangingPunct="1">
              <a:spcAft>
                <a:spcPts val="600"/>
              </a:spcAft>
              <a:defRPr/>
            </a:pPr>
            <a:r>
              <a:rPr lang="ru-RU" sz="2000" dirty="0" smtClean="0"/>
              <a:t>Передовые технологии производства</a:t>
            </a:r>
          </a:p>
          <a:p>
            <a:pPr marL="366713" eaLnBrk="1" hangingPunct="1">
              <a:spcAft>
                <a:spcPts val="600"/>
              </a:spcAft>
              <a:defRPr/>
            </a:pPr>
            <a:r>
              <a:rPr lang="ru-RU" sz="2000" dirty="0" smtClean="0"/>
              <a:t>Первый официально зарегистрированный торговый знак на Российском рынке совместимых расходных материалов, завоевавший высокую репутацию </a:t>
            </a:r>
          </a:p>
          <a:p>
            <a:pPr marL="366713" eaLnBrk="1" hangingPunct="1">
              <a:spcAft>
                <a:spcPts val="600"/>
              </a:spcAft>
              <a:defRPr/>
            </a:pPr>
            <a:r>
              <a:rPr lang="ru-RU" sz="2000" dirty="0" smtClean="0"/>
              <a:t>Основные принципы работы компании – высокое качество, удобство для клиентов и надежность </a:t>
            </a:r>
          </a:p>
          <a:p>
            <a:pPr marL="36000" eaLnBrk="1" hangingPunct="1">
              <a:spcAft>
                <a:spcPts val="600"/>
              </a:spcAft>
              <a:defRPr/>
            </a:pPr>
            <a:endParaRPr lang="ru-RU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000" eaLnBrk="1" hangingPunct="1">
              <a:spcAft>
                <a:spcPts val="600"/>
              </a:spcAft>
              <a:defRPr/>
            </a:pPr>
            <a:endParaRPr lang="ru-RU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077" name="Номер слайда 8"/>
          <p:cNvSpPr>
            <a:spLocks noGrp="1"/>
          </p:cNvSpPr>
          <p:nvPr>
            <p:ph type="sldNum" sz="quarter" idx="12"/>
          </p:nvPr>
        </p:nvSpPr>
        <p:spPr bwMode="auto">
          <a:xfrm>
            <a:off x="7081838" y="6421438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98F2DB9-6C8D-4969-9C6D-865DC1005F48}" type="slidenum">
              <a:rPr lang="ru-RU" b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b="1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14500" y="5940425"/>
            <a:ext cx="4786313" cy="785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5940425"/>
            <a:ext cx="4357688" cy="785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развития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2005 Запуск проекта «</a:t>
            </a:r>
            <a:r>
              <a:rPr lang="ru-RU" dirty="0" err="1" smtClean="0"/>
              <a:t>Франчайзинг</a:t>
            </a:r>
            <a:r>
              <a:rPr lang="ru-RU" dirty="0" smtClean="0"/>
              <a:t> ОПС»</a:t>
            </a:r>
          </a:p>
          <a:p>
            <a:r>
              <a:rPr lang="ru-RU" dirty="0" smtClean="0"/>
              <a:t>2006 Три </a:t>
            </a:r>
            <a:r>
              <a:rPr lang="ru-RU" smtClean="0"/>
              <a:t>первых проекта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3DE6BB-7CC6-4BF8-8701-95B86DACC601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4438"/>
            <a:ext cx="8072438" cy="520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88" y="3611563"/>
            <a:ext cx="322262" cy="157162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00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75" y="5540375"/>
            <a:ext cx="322263" cy="157163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01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25" y="3968750"/>
            <a:ext cx="322263" cy="157163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02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4040188"/>
            <a:ext cx="322262" cy="157162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03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88" y="3325813"/>
            <a:ext cx="322262" cy="157162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04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0" y="5183188"/>
            <a:ext cx="322263" cy="157162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05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8" y="5540375"/>
            <a:ext cx="322262" cy="157163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06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8" y="5183188"/>
            <a:ext cx="322262" cy="157162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07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13" y="5468938"/>
            <a:ext cx="322262" cy="157162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08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38" y="4111625"/>
            <a:ext cx="322262" cy="157163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09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1713" y="4217988"/>
            <a:ext cx="322262" cy="155575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10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4325938"/>
            <a:ext cx="322262" cy="157162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11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4468813"/>
            <a:ext cx="322263" cy="157162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12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8" y="5111750"/>
            <a:ext cx="322262" cy="157163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13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9238" y="4813300"/>
            <a:ext cx="322262" cy="155575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14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75" y="4468813"/>
            <a:ext cx="322263" cy="157162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15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313" y="4540250"/>
            <a:ext cx="322262" cy="157163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16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75" y="4826000"/>
            <a:ext cx="322263" cy="157163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17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88" y="4897438"/>
            <a:ext cx="322262" cy="157162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18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88" y="4683125"/>
            <a:ext cx="322262" cy="157163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19" name="Picture 1034" descr="C:\Мои документы\Фото\ОПС\04\OPS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500" y="4826000"/>
            <a:ext cx="322263" cy="157163"/>
          </a:xfrm>
          <a:prstGeom prst="rect">
            <a:avLst/>
          </a:prstGeom>
          <a:noFill/>
          <a:ln w="19050">
            <a:solidFill>
              <a:srgbClr val="D60093"/>
            </a:solidFill>
            <a:miter lim="800000"/>
            <a:headEnd/>
            <a:tailEnd/>
          </a:ln>
        </p:spPr>
      </p:pic>
      <p:pic>
        <p:nvPicPr>
          <p:cNvPr id="4120" name="Рисунок 5" descr="OPSletter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338" y="6038850"/>
            <a:ext cx="9110662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1" name="TextBox 47"/>
          <p:cNvSpPr txBox="1">
            <a:spLocks noChangeArrowheads="1"/>
          </p:cNvSpPr>
          <p:nvPr/>
        </p:nvSpPr>
        <p:spPr bwMode="auto">
          <a:xfrm>
            <a:off x="7500938" y="5641975"/>
            <a:ext cx="15716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" dirty="0"/>
              <a:t>*головная компания</a:t>
            </a:r>
          </a:p>
        </p:txBody>
      </p:sp>
      <p:sp>
        <p:nvSpPr>
          <p:cNvPr id="4122" name="Заголовок 6"/>
          <p:cNvSpPr>
            <a:spLocks noGrp="1"/>
          </p:cNvSpPr>
          <p:nvPr>
            <p:ph type="title"/>
          </p:nvPr>
        </p:nvSpPr>
        <p:spPr>
          <a:xfrm>
            <a:off x="71438" y="-71438"/>
            <a:ext cx="8229600" cy="1143001"/>
          </a:xfrm>
        </p:spPr>
        <p:txBody>
          <a:bodyPr/>
          <a:lstStyle/>
          <a:p>
            <a:pPr algn="l" eaLnBrk="1" hangingPunct="1"/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OPS</a:t>
            </a:r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в России</a:t>
            </a:r>
          </a:p>
        </p:txBody>
      </p:sp>
      <p:sp>
        <p:nvSpPr>
          <p:cNvPr id="3076" name="Содержимое 7"/>
          <p:cNvSpPr>
            <a:spLocks noGrp="1"/>
          </p:cNvSpPr>
          <p:nvPr>
            <p:ph idx="1"/>
          </p:nvPr>
        </p:nvSpPr>
        <p:spPr>
          <a:xfrm>
            <a:off x="428596" y="1000108"/>
            <a:ext cx="8543925" cy="4329113"/>
          </a:xfrm>
        </p:spPr>
        <p:txBody>
          <a:bodyPr/>
          <a:lstStyle/>
          <a:p>
            <a:pPr marL="4763" indent="-4763" eaLnBrk="1" hangingPunct="1">
              <a:spcAft>
                <a:spcPts val="600"/>
              </a:spcAft>
              <a:buFont typeface="Arial" charset="0"/>
              <a:buNone/>
              <a:defRPr/>
            </a:pPr>
            <a:r>
              <a:rPr lang="ru-RU" sz="2000" dirty="0" smtClean="0"/>
              <a:t>Франчайзинговая сеть </a:t>
            </a:r>
            <a:r>
              <a:rPr lang="en-US" sz="2000" dirty="0" smtClean="0"/>
              <a:t>OPS </a:t>
            </a:r>
            <a:r>
              <a:rPr lang="ru-RU" sz="2000" dirty="0" smtClean="0"/>
              <a:t>интенсивно развивается и представлена во всех Федеральных округах РФ</a:t>
            </a:r>
          </a:p>
          <a:p>
            <a:pPr marL="36000" eaLnBrk="1" hangingPunct="1">
              <a:spcAft>
                <a:spcPts val="600"/>
              </a:spcAft>
              <a:defRPr/>
            </a:pPr>
            <a:endParaRPr lang="ru-RU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000" eaLnBrk="1" hangingPunct="1">
              <a:spcAft>
                <a:spcPts val="600"/>
              </a:spcAft>
              <a:defRPr/>
            </a:pPr>
            <a:endParaRPr lang="ru-RU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124" name="Номер слайда 8"/>
          <p:cNvSpPr>
            <a:spLocks noGrp="1"/>
          </p:cNvSpPr>
          <p:nvPr>
            <p:ph type="sldNum" sz="quarter" idx="12"/>
          </p:nvPr>
        </p:nvSpPr>
        <p:spPr bwMode="auto">
          <a:xfrm>
            <a:off x="7081838" y="6421438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017D991-C451-49F8-98E8-BC99967F5445}" type="slidenum">
              <a:rPr lang="ru-RU" b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 b="1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14500" y="5940425"/>
            <a:ext cx="4786313" cy="785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786446" y="1357298"/>
            <a:ext cx="3094037" cy="4857784"/>
          </a:xfrm>
          <a:prstGeom prst="rect">
            <a:avLst/>
          </a:prstGeom>
          <a:solidFill>
            <a:schemeClr val="bg1">
              <a:alpha val="88000"/>
            </a:schemeClr>
          </a:solidFill>
          <a:ln w="3175" cmpd="sng">
            <a:solidFill>
              <a:srgbClr val="00206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Барнаул, ООО«Офис Принт Сервис Гарант»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Владивосток, ООО  «ОРГ-СЕРВИС»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Владимир, ООО  «Геопроект-Д»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Воронеж, ООО «ЦентрПринтСервис»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Екатеринбург, ООО  «ЛИДЕР - Производственно-торговая сеть»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Иваново, ООО «Партнеры»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Кемерово, ООО «Картридж Сервис</a:t>
            </a:r>
            <a:r>
              <a:rPr lang="ru-RU" sz="1100" dirty="0" smtClean="0">
                <a:solidFill>
                  <a:schemeClr val="tx1"/>
                </a:solidFill>
              </a:rPr>
              <a:t>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 smtClean="0">
                <a:solidFill>
                  <a:schemeClr val="tx1"/>
                </a:solidFill>
              </a:rPr>
              <a:t>Казань, ООО «ОПС-Казань»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 smtClean="0">
                <a:solidFill>
                  <a:schemeClr val="tx1"/>
                </a:solidFill>
              </a:rPr>
              <a:t>Красноярск, ООО «Картридж Сервис»</a:t>
            </a:r>
            <a:endParaRPr lang="ru-RU" sz="11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b="1" dirty="0">
                <a:solidFill>
                  <a:schemeClr val="tx1"/>
                </a:solidFill>
              </a:rPr>
              <a:t>Москва, ООО «Офис Принт Сервис»*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Нижневартовск, ООО «ЮграПромСервис»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Нижний Новгород, ООО «Контакт-Центр Мост»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Новокузнецк, ООО «Офис Принт Сервис Гарант»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Новороссийск, ООО «ЮгПринтСервис»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Омск, ООО «Офис Принт Сервис Гарант»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Ростов-на-Дону, ООО «КитПринт»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Санкт-Петербург, ООО «МПС-СЕРВИС»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Сургут, ООО ПГ «Тектон»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Тамбов, ООО «Офис Принт Сервис – Тамбов»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Тюмень,  ООО «ГРИНЛАЙН»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Уфа, ООО «Комфорт-сервис</a:t>
            </a:r>
            <a:r>
              <a:rPr lang="ru-RU" sz="1100" dirty="0" smtClean="0">
                <a:solidFill>
                  <a:schemeClr val="tx1"/>
                </a:solidFill>
              </a:rPr>
              <a:t>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 smtClean="0">
                <a:solidFill>
                  <a:schemeClr val="tx1"/>
                </a:solidFill>
              </a:rPr>
              <a:t>Ульяновск, ООО «ОПС- Ульяновск»</a:t>
            </a:r>
            <a:endParaRPr lang="ru-RU" sz="11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Челябинск, ООО «НТС-Трейд»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ru-RU" sz="1100" dirty="0">
                <a:solidFill>
                  <a:schemeClr val="tx1"/>
                </a:solidFill>
              </a:rPr>
              <a:t>Якутск, ООО «Принт </a:t>
            </a:r>
            <a:r>
              <a:rPr lang="en-US" sz="1100" dirty="0">
                <a:solidFill>
                  <a:schemeClr val="tx1"/>
                </a:solidFill>
              </a:rPr>
              <a:t>C</a:t>
            </a:r>
            <a:r>
              <a:rPr lang="ru-RU" sz="1100" dirty="0">
                <a:solidFill>
                  <a:schemeClr val="tx1"/>
                </a:solidFill>
              </a:rPr>
              <a:t>ервис»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5" descr="OPSletter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8" y="6038850"/>
            <a:ext cx="9110662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Заголовок 6"/>
          <p:cNvSpPr>
            <a:spLocks noGrp="1"/>
          </p:cNvSpPr>
          <p:nvPr>
            <p:ph type="title"/>
          </p:nvPr>
        </p:nvSpPr>
        <p:spPr>
          <a:xfrm>
            <a:off x="71438" y="-71438"/>
            <a:ext cx="8229600" cy="1143001"/>
          </a:xfrm>
        </p:spPr>
        <p:txBody>
          <a:bodyPr/>
          <a:lstStyle/>
          <a:p>
            <a:pPr algn="l" eaLnBrk="1" hangingPunct="1"/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Продукция и услуги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OPS</a:t>
            </a:r>
            <a:endParaRPr lang="ru-RU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076" name="Содержимое 7"/>
          <p:cNvSpPr>
            <a:spLocks noGrp="1"/>
          </p:cNvSpPr>
          <p:nvPr>
            <p:ph idx="1"/>
          </p:nvPr>
        </p:nvSpPr>
        <p:spPr>
          <a:xfrm>
            <a:off x="457200" y="1071563"/>
            <a:ext cx="8543925" cy="4329112"/>
          </a:xfrm>
        </p:spPr>
        <p:txBody>
          <a:bodyPr/>
          <a:lstStyle/>
          <a:p>
            <a:pPr eaLnBrk="1" hangingPunct="1">
              <a:spcBef>
                <a:spcPts val="300"/>
              </a:spcBef>
              <a:defRPr/>
            </a:pPr>
            <a:r>
              <a:rPr lang="ru-RU" sz="2000" dirty="0" smtClean="0"/>
              <a:t>Производство совместимых картриджей,  заправка и восстановление картриджей под торговой маркой «</a:t>
            </a:r>
            <a:r>
              <a:rPr lang="en-US" sz="2000" dirty="0" smtClean="0"/>
              <a:t>OPS</a:t>
            </a:r>
            <a:r>
              <a:rPr lang="ru-RU" sz="2000" dirty="0" smtClean="0"/>
              <a:t>»</a:t>
            </a:r>
          </a:p>
          <a:p>
            <a:pPr eaLnBrk="1" hangingPunct="1">
              <a:spcBef>
                <a:spcPts val="300"/>
              </a:spcBef>
              <a:defRPr/>
            </a:pPr>
            <a:r>
              <a:rPr lang="ru-RU" sz="2000" dirty="0" smtClean="0"/>
              <a:t>Реализация оригинальной продукции для всех типов печатной техники</a:t>
            </a:r>
          </a:p>
          <a:p>
            <a:pPr eaLnBrk="1" hangingPunct="1">
              <a:spcBef>
                <a:spcPts val="300"/>
              </a:spcBef>
              <a:defRPr/>
            </a:pPr>
            <a:r>
              <a:rPr lang="ru-RU" sz="2000" dirty="0" smtClean="0"/>
              <a:t>Комплексная система обслуживания печатной техники</a:t>
            </a:r>
          </a:p>
          <a:p>
            <a:pPr lvl="1" eaLnBrk="1" hangingPunct="1">
              <a:spcBef>
                <a:spcPts val="300"/>
              </a:spcBef>
              <a:defRPr/>
            </a:pPr>
            <a:r>
              <a:rPr lang="ru-RU" sz="2000" dirty="0" smtClean="0"/>
              <a:t>Продажа, ремонт и сервис оргтехники</a:t>
            </a:r>
          </a:p>
          <a:p>
            <a:pPr eaLnBrk="1" hangingPunct="1">
              <a:spcBef>
                <a:spcPts val="300"/>
              </a:spcBef>
              <a:defRPr/>
            </a:pPr>
            <a:r>
              <a:rPr lang="ru-RU" sz="2000" dirty="0" smtClean="0"/>
              <a:t>Бесплатная доставка продукции в офис</a:t>
            </a:r>
          </a:p>
          <a:p>
            <a:pPr eaLnBrk="1" hangingPunct="1">
              <a:spcBef>
                <a:spcPts val="300"/>
              </a:spcBef>
              <a:defRPr/>
            </a:pPr>
            <a:r>
              <a:rPr lang="ru-RU" sz="2000" dirty="0" smtClean="0"/>
              <a:t>Покупка использованных картриджей</a:t>
            </a:r>
          </a:p>
          <a:p>
            <a:pPr eaLnBrk="1" hangingPunct="1">
              <a:spcBef>
                <a:spcPts val="300"/>
              </a:spcBef>
              <a:defRPr/>
            </a:pPr>
            <a:r>
              <a:rPr lang="ru-RU" sz="2000" dirty="0" smtClean="0"/>
              <a:t>Услуги персонального менеджера</a:t>
            </a:r>
          </a:p>
          <a:p>
            <a:pPr lvl="1" eaLnBrk="1" hangingPunct="1">
              <a:spcBef>
                <a:spcPts val="300"/>
              </a:spcBef>
              <a:defRPr/>
            </a:pPr>
            <a:r>
              <a:rPr lang="ru-RU" sz="2000" dirty="0" smtClean="0"/>
              <a:t>Планирование потребления картриджей и бюджета клиента по расходным материалам</a:t>
            </a:r>
          </a:p>
          <a:p>
            <a:pPr lvl="1" eaLnBrk="1" hangingPunct="1">
              <a:spcBef>
                <a:spcPts val="300"/>
              </a:spcBef>
              <a:defRPr/>
            </a:pPr>
            <a:r>
              <a:rPr lang="ru-RU" sz="2000" dirty="0" smtClean="0"/>
              <a:t>Подбор наиболее выгодных условий сотрудничества</a:t>
            </a:r>
          </a:p>
          <a:p>
            <a:pPr lvl="1" eaLnBrk="1" hangingPunct="1">
              <a:spcBef>
                <a:spcPts val="300"/>
              </a:spcBef>
              <a:defRPr/>
            </a:pPr>
            <a:r>
              <a:rPr lang="ru-RU" sz="2000" dirty="0" smtClean="0"/>
              <a:t>Круглосуточная поддержка по рабочим вопросам</a:t>
            </a:r>
          </a:p>
          <a:p>
            <a:pPr eaLnBrk="1" hangingPunct="1">
              <a:spcBef>
                <a:spcPts val="300"/>
              </a:spcBef>
              <a:defRPr/>
            </a:pPr>
            <a:r>
              <a:rPr lang="ru-RU" sz="2000" dirty="0" smtClean="0"/>
              <a:t>Пробный картридж для новых клиентов </a:t>
            </a:r>
          </a:p>
          <a:p>
            <a:pPr eaLnBrk="1" hangingPunct="1">
              <a:spcBef>
                <a:spcPts val="300"/>
              </a:spcBef>
              <a:defRPr/>
            </a:pPr>
            <a:r>
              <a:rPr lang="ru-RU" sz="2000" dirty="0" smtClean="0"/>
              <a:t>Гибкая система оплаты и отсрочки платежей постоянным клиентам</a:t>
            </a:r>
          </a:p>
          <a:p>
            <a:pPr marL="36000" eaLnBrk="1" hangingPunct="1">
              <a:spcBef>
                <a:spcPts val="300"/>
              </a:spcBef>
              <a:spcAft>
                <a:spcPts val="600"/>
              </a:spcAft>
              <a:defRPr/>
            </a:pPr>
            <a:endParaRPr lang="ru-RU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000" eaLnBrk="1" hangingPunct="1">
              <a:spcBef>
                <a:spcPts val="300"/>
              </a:spcBef>
              <a:spcAft>
                <a:spcPts val="600"/>
              </a:spcAft>
              <a:defRPr/>
            </a:pPr>
            <a:endParaRPr lang="ru-RU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125" name="Номер слайда 8"/>
          <p:cNvSpPr>
            <a:spLocks noGrp="1"/>
          </p:cNvSpPr>
          <p:nvPr>
            <p:ph type="sldNum" sz="quarter" idx="12"/>
          </p:nvPr>
        </p:nvSpPr>
        <p:spPr bwMode="auto">
          <a:xfrm>
            <a:off x="7081838" y="6421438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BDFB09E-EF48-44D5-B7A2-90B22744E8FD}" type="slidenum">
              <a:rPr lang="ru-RU" b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b="1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14500" y="5940425"/>
            <a:ext cx="4786313" cy="785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5940425"/>
            <a:ext cx="4357688" cy="785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5" descr="OPSletter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338" y="6038850"/>
            <a:ext cx="9110662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Заголовок 6"/>
          <p:cNvSpPr>
            <a:spLocks noGrp="1"/>
          </p:cNvSpPr>
          <p:nvPr>
            <p:ph type="title"/>
          </p:nvPr>
        </p:nvSpPr>
        <p:spPr>
          <a:xfrm>
            <a:off x="71438" y="-71438"/>
            <a:ext cx="8229600" cy="1143001"/>
          </a:xfrm>
        </p:spPr>
        <p:txBody>
          <a:bodyPr/>
          <a:lstStyle/>
          <a:p>
            <a:pPr algn="l" eaLnBrk="1" hangingPunct="1"/>
            <a:r>
              <a:rPr lang="ru-RU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Качество</a:t>
            </a:r>
            <a:r>
              <a:rPr lang="en-US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OPS</a:t>
            </a:r>
            <a:endParaRPr lang="ru-RU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076" name="Содержимое 7"/>
          <p:cNvSpPr>
            <a:spLocks noGrp="1"/>
          </p:cNvSpPr>
          <p:nvPr>
            <p:ph idx="1"/>
          </p:nvPr>
        </p:nvSpPr>
        <p:spPr>
          <a:xfrm>
            <a:off x="457200" y="1071563"/>
            <a:ext cx="8543925" cy="4329112"/>
          </a:xfrm>
        </p:spPr>
        <p:txBody>
          <a:bodyPr/>
          <a:lstStyle/>
          <a:p>
            <a:pPr eaLnBrk="1" hangingPunct="1">
              <a:spcBef>
                <a:spcPts val="300"/>
              </a:spcBef>
              <a:defRPr/>
            </a:pPr>
            <a:r>
              <a:rPr lang="ru-RU" sz="2000" dirty="0" smtClean="0"/>
              <a:t>Высокое качество картриджей OPS </a:t>
            </a:r>
          </a:p>
          <a:p>
            <a:pPr lvl="1" eaLnBrk="1" hangingPunct="1">
              <a:spcBef>
                <a:spcPts val="300"/>
              </a:spcBef>
              <a:defRPr/>
            </a:pPr>
            <a:r>
              <a:rPr lang="ru-RU" sz="2000" dirty="0" smtClean="0"/>
              <a:t>Тщательно отобранные лучшие компоненты, доступные на мировом рынке расходных материалов </a:t>
            </a:r>
          </a:p>
          <a:p>
            <a:pPr lvl="1" eaLnBrk="1" hangingPunct="1">
              <a:spcBef>
                <a:spcPts val="300"/>
              </a:spcBef>
              <a:defRPr/>
            </a:pPr>
            <a:r>
              <a:rPr lang="ru-RU" sz="2000" dirty="0" smtClean="0"/>
              <a:t>Техника и стандарты производства тестируются по многоуровневой системе контроля качества ISO 9000</a:t>
            </a:r>
          </a:p>
          <a:p>
            <a:pPr eaLnBrk="1" hangingPunct="1">
              <a:spcBef>
                <a:spcPts val="300"/>
              </a:spcBef>
              <a:defRPr/>
            </a:pPr>
            <a:r>
              <a:rPr lang="ru-RU" sz="2000" dirty="0" smtClean="0"/>
              <a:t>Технология производства сертифицирована корпорацией «</a:t>
            </a:r>
            <a:r>
              <a:rPr lang="ru-RU" sz="2000" dirty="0" err="1" smtClean="0"/>
              <a:t>Static</a:t>
            </a:r>
            <a:r>
              <a:rPr lang="ru-RU" sz="2000" dirty="0" smtClean="0"/>
              <a:t> </a:t>
            </a:r>
            <a:r>
              <a:rPr lang="ru-RU" sz="2000" dirty="0" err="1" smtClean="0"/>
              <a:t>Control</a:t>
            </a:r>
            <a:r>
              <a:rPr lang="ru-RU" sz="2000" dirty="0" smtClean="0"/>
              <a:t> </a:t>
            </a:r>
            <a:r>
              <a:rPr lang="ru-RU" sz="2000" dirty="0" err="1" smtClean="0"/>
              <a:t>Components</a:t>
            </a:r>
            <a:r>
              <a:rPr lang="ru-RU" sz="2000" dirty="0" smtClean="0"/>
              <a:t>» - лидером мировой индустрии совместимых картриджей</a:t>
            </a:r>
          </a:p>
          <a:p>
            <a:pPr eaLnBrk="1" hangingPunct="1">
              <a:spcBef>
                <a:spcPts val="300"/>
              </a:spcBef>
              <a:defRPr/>
            </a:pPr>
            <a:r>
              <a:rPr lang="ru-RU" sz="2000" dirty="0" smtClean="0"/>
              <a:t>Гарантии на все продукты и услуги</a:t>
            </a:r>
          </a:p>
          <a:p>
            <a:pPr eaLnBrk="1" hangingPunct="1">
              <a:spcBef>
                <a:spcPts val="300"/>
              </a:spcBef>
              <a:defRPr/>
            </a:pPr>
            <a:r>
              <a:rPr lang="ru-RU" sz="2000" dirty="0" smtClean="0"/>
              <a:t>Продукция и услуги сертифицированы органами Госстандарта РФ </a:t>
            </a:r>
          </a:p>
          <a:p>
            <a:pPr marL="36000" eaLnBrk="1" hangingPunct="1">
              <a:spcBef>
                <a:spcPts val="300"/>
              </a:spcBef>
              <a:spcAft>
                <a:spcPts val="600"/>
              </a:spcAft>
              <a:defRPr/>
            </a:pPr>
            <a:endParaRPr lang="ru-RU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000" eaLnBrk="1" hangingPunct="1">
              <a:spcBef>
                <a:spcPts val="300"/>
              </a:spcBef>
              <a:spcAft>
                <a:spcPts val="600"/>
              </a:spcAft>
              <a:defRPr/>
            </a:pPr>
            <a:endParaRPr lang="ru-RU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149" name="Номер слайда 8"/>
          <p:cNvSpPr>
            <a:spLocks noGrp="1"/>
          </p:cNvSpPr>
          <p:nvPr>
            <p:ph type="sldNum" sz="quarter" idx="12"/>
          </p:nvPr>
        </p:nvSpPr>
        <p:spPr bwMode="auto">
          <a:xfrm>
            <a:off x="7081838" y="6421438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C28302C-B187-4903-80EB-34F7A1EECE08}" type="slidenum">
              <a:rPr lang="ru-RU" b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 b="1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14500" y="5940425"/>
            <a:ext cx="4786313" cy="785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5940425"/>
            <a:ext cx="4357688" cy="785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pic>
        <p:nvPicPr>
          <p:cNvPr id="9" name="Picture 7" descr="C:\Мои документы\Сертификаты и Дипломы\сертификат ГП-200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62888" y="4194175"/>
            <a:ext cx="118268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C:\Мои документы\Сертификаты и Дипломы\Сертификат-соответствия (услуги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42088" y="4194175"/>
            <a:ext cx="11763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C:\Мои документы\Сертификаты и Дипломы\платиновый знак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35100" y="4194175"/>
            <a:ext cx="117951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9" descr="C:\Мои документы\Сертификаты и Дипломы\100 лучших товаров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759075" y="4194175"/>
            <a:ext cx="117951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1" descr="C:\Мои документы\Сертификаты и Дипломы\Диплом (защита прав потребителей)2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084638" y="4194175"/>
            <a:ext cx="2311400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2" descr="C:\Мои документы\Сертификаты и Дипломы\Диплом по франчайзингу производства 2006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15888" y="4194175"/>
            <a:ext cx="1174750" cy="166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5" descr="OPSletter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338" y="6038850"/>
            <a:ext cx="9110662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Заголовок 6"/>
          <p:cNvSpPr>
            <a:spLocks noGrp="1"/>
          </p:cNvSpPr>
          <p:nvPr>
            <p:ph type="title"/>
          </p:nvPr>
        </p:nvSpPr>
        <p:spPr>
          <a:xfrm>
            <a:off x="71438" y="-71438"/>
            <a:ext cx="8229600" cy="1143001"/>
          </a:xfrm>
        </p:spPr>
        <p:txBody>
          <a:bodyPr/>
          <a:lstStyle/>
          <a:p>
            <a:pPr algn="l" eaLnBrk="1" hangingPunct="1"/>
            <a:r>
              <a:rPr lang="ru-RU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Выгода для Вашей компании</a:t>
            </a:r>
          </a:p>
        </p:txBody>
      </p:sp>
      <p:sp>
        <p:nvSpPr>
          <p:cNvPr id="7172" name="Содержимое 7"/>
          <p:cNvSpPr>
            <a:spLocks noGrp="1"/>
          </p:cNvSpPr>
          <p:nvPr>
            <p:ph idx="1"/>
          </p:nvPr>
        </p:nvSpPr>
        <p:spPr>
          <a:xfrm>
            <a:off x="428625" y="1214438"/>
            <a:ext cx="4143375" cy="4643437"/>
          </a:xfrm>
        </p:spPr>
        <p:txBody>
          <a:bodyPr/>
          <a:lstStyle/>
          <a:p>
            <a:pPr eaLnBrk="1" hangingPunct="1">
              <a:spcBef>
                <a:spcPts val="300"/>
              </a:spcBef>
              <a:spcAft>
                <a:spcPts val="600"/>
              </a:spcAft>
            </a:pPr>
            <a:r>
              <a:rPr lang="ru-RU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Ресурс и надёжность «оригинального» картриджа по более низким ценам </a:t>
            </a:r>
          </a:p>
          <a:p>
            <a:pPr eaLnBrk="1" hangingPunct="1">
              <a:spcBef>
                <a:spcPts val="300"/>
              </a:spcBef>
              <a:spcAft>
                <a:spcPts val="600"/>
              </a:spcAft>
            </a:pPr>
            <a:r>
              <a:rPr lang="ru-RU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Экономия  от 30% до 60% бюджета на расходные материалы при сохранении качества печати, ресурса и надежности картриджа</a:t>
            </a:r>
          </a:p>
          <a:p>
            <a:pPr eaLnBrk="1" hangingPunct="1">
              <a:spcBef>
                <a:spcPts val="300"/>
              </a:spcBef>
              <a:spcAft>
                <a:spcPts val="600"/>
              </a:spcAft>
            </a:pPr>
            <a:r>
              <a:rPr lang="ru-RU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Оптимизация времени работы персонала за счет нашей своевременной доставки</a:t>
            </a:r>
          </a:p>
          <a:p>
            <a:pPr eaLnBrk="1" hangingPunct="1">
              <a:spcBef>
                <a:spcPts val="300"/>
              </a:spcBef>
              <a:spcAft>
                <a:spcPts val="600"/>
              </a:spcAft>
            </a:pPr>
            <a:r>
              <a:rPr lang="en-US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OPS </a:t>
            </a:r>
            <a:r>
              <a:rPr lang="ru-RU" sz="2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гарантирует качество продукта </a:t>
            </a:r>
          </a:p>
          <a:p>
            <a:pPr eaLnBrk="1" hangingPunct="1">
              <a:spcBef>
                <a:spcPts val="300"/>
              </a:spcBef>
              <a:spcAft>
                <a:spcPts val="600"/>
              </a:spcAft>
            </a:pPr>
            <a:endParaRPr lang="ru-RU" sz="20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spcBef>
                <a:spcPts val="300"/>
              </a:spcBef>
              <a:spcAft>
                <a:spcPts val="600"/>
              </a:spcAft>
            </a:pPr>
            <a:endParaRPr lang="ru-RU" sz="20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173" name="Номер слайда 8"/>
          <p:cNvSpPr>
            <a:spLocks noGrp="1"/>
          </p:cNvSpPr>
          <p:nvPr>
            <p:ph type="sldNum" sz="quarter" idx="12"/>
          </p:nvPr>
        </p:nvSpPr>
        <p:spPr bwMode="auto">
          <a:xfrm>
            <a:off x="7081838" y="6421438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EE39B4F-4696-442E-BCD5-53A5097A37E2}" type="slidenum">
              <a:rPr lang="ru-RU" b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 b="1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14500" y="5940425"/>
            <a:ext cx="4786313" cy="785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5940425"/>
            <a:ext cx="4357688" cy="785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grpSp>
        <p:nvGrpSpPr>
          <p:cNvPr id="7176" name="Группа 24"/>
          <p:cNvGrpSpPr>
            <a:grpSpLocks/>
          </p:cNvGrpSpPr>
          <p:nvPr/>
        </p:nvGrpSpPr>
        <p:grpSpPr bwMode="auto">
          <a:xfrm>
            <a:off x="5214938" y="1214438"/>
            <a:ext cx="3786187" cy="5072062"/>
            <a:chOff x="5214942" y="928670"/>
            <a:chExt cx="3786214" cy="5072098"/>
          </a:xfrm>
        </p:grpSpPr>
        <p:graphicFrame>
          <p:nvGraphicFramePr>
            <p:cNvPr id="17" name="Диаграмма 16"/>
            <p:cNvGraphicFramePr/>
            <p:nvPr/>
          </p:nvGraphicFramePr>
          <p:xfrm>
            <a:off x="5214942" y="928670"/>
            <a:ext cx="3786214" cy="507209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2" name="Стрелка вниз 21"/>
            <p:cNvSpPr/>
            <p:nvPr/>
          </p:nvSpPr>
          <p:spPr>
            <a:xfrm>
              <a:off x="6429388" y="2071678"/>
              <a:ext cx="500066" cy="157163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216000" tIns="0" rIns="0" bIns="0" anchor="ctr"/>
            <a:lstStyle/>
            <a:p>
              <a:pPr algn="ctr">
                <a:defRPr/>
              </a:pPr>
              <a:r>
                <a:rPr lang="ru-RU" sz="1400" dirty="0"/>
                <a:t>Экономия 64%</a:t>
              </a:r>
            </a:p>
            <a:p>
              <a:pPr algn="ctr">
                <a:defRPr/>
              </a:pPr>
              <a:endParaRPr lang="ru-RU" sz="1400" dirty="0"/>
            </a:p>
          </p:txBody>
        </p:sp>
        <p:sp>
          <p:nvSpPr>
            <p:cNvPr id="23" name="Стрелка вниз 22"/>
            <p:cNvSpPr/>
            <p:nvPr/>
          </p:nvSpPr>
          <p:spPr>
            <a:xfrm>
              <a:off x="7309222" y="2071678"/>
              <a:ext cx="500066" cy="157163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216000" tIns="0" rIns="0" bIns="0" anchor="ctr"/>
            <a:lstStyle/>
            <a:p>
              <a:pPr algn="ctr">
                <a:defRPr/>
              </a:pPr>
              <a:r>
                <a:rPr lang="ru-RU" sz="1400" dirty="0"/>
                <a:t>Экономия 64%</a:t>
              </a:r>
            </a:p>
            <a:p>
              <a:pPr algn="ctr">
                <a:defRPr/>
              </a:pPr>
              <a:endParaRPr lang="ru-RU" sz="1400" dirty="0"/>
            </a:p>
          </p:txBody>
        </p:sp>
        <p:sp>
          <p:nvSpPr>
            <p:cNvPr id="24" name="Стрелка вниз 23"/>
            <p:cNvSpPr/>
            <p:nvPr/>
          </p:nvSpPr>
          <p:spPr>
            <a:xfrm>
              <a:off x="8215338" y="2071678"/>
              <a:ext cx="500066" cy="135732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216000" tIns="0" rIns="0" bIns="0" anchor="ctr"/>
            <a:lstStyle/>
            <a:p>
              <a:pPr algn="ctr">
                <a:defRPr/>
              </a:pPr>
              <a:r>
                <a:rPr lang="ru-RU" sz="1400" dirty="0"/>
                <a:t>Экономия 54%</a:t>
              </a:r>
            </a:p>
            <a:p>
              <a:pPr algn="ctr">
                <a:defRPr/>
              </a:pPr>
              <a:endParaRPr lang="ru-RU" sz="1400" dirty="0"/>
            </a:p>
          </p:txBody>
        </p:sp>
      </p:grpSp>
      <p:sp>
        <p:nvSpPr>
          <p:cNvPr id="26" name="Прямоугольник 25"/>
          <p:cNvSpPr/>
          <p:nvPr/>
        </p:nvSpPr>
        <p:spPr>
          <a:xfrm>
            <a:off x="5214938" y="1714500"/>
            <a:ext cx="3786187" cy="428625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214938" y="928688"/>
            <a:ext cx="3786187" cy="785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ru-RU" dirty="0"/>
              <a:t>Экономия от заправки на примере картриджа для принтера НР </a:t>
            </a:r>
            <a:r>
              <a:rPr lang="en-US" dirty="0"/>
              <a:t>LJ P1005</a:t>
            </a:r>
            <a:r>
              <a:rPr lang="ru-RU" dirty="0"/>
              <a:t>*</a:t>
            </a:r>
          </a:p>
        </p:txBody>
      </p:sp>
      <p:sp>
        <p:nvSpPr>
          <p:cNvPr id="29" name="16-конечная звезда 28"/>
          <p:cNvSpPr/>
          <p:nvPr/>
        </p:nvSpPr>
        <p:spPr>
          <a:xfrm rot="20633426">
            <a:off x="4019550" y="1589088"/>
            <a:ext cx="2214563" cy="2000250"/>
          </a:xfrm>
          <a:prstGeom prst="star16">
            <a:avLst/>
          </a:prstGeom>
          <a:solidFill>
            <a:schemeClr val="accent1"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ru-RU" dirty="0"/>
              <a:t>61% экономии на трёх заправках*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428625" y="5572125"/>
            <a:ext cx="4786313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000" dirty="0">
                <a:solidFill>
                  <a:srgbClr val="002060"/>
                </a:solidFill>
              </a:rPr>
              <a:t>*Стоимость третьей заправки выше, так как для сохранения качества печати по технологии </a:t>
            </a:r>
            <a:r>
              <a:rPr lang="en-US" sz="1000" dirty="0">
                <a:solidFill>
                  <a:srgbClr val="002060"/>
                </a:solidFill>
              </a:rPr>
              <a:t>OPS </a:t>
            </a:r>
            <a:r>
              <a:rPr lang="ru-RU" sz="1000" dirty="0">
                <a:solidFill>
                  <a:srgbClr val="002060"/>
                </a:solidFill>
              </a:rPr>
              <a:t>на этом цикле необходимо заменить фоточувствительный барабан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1500188"/>
            <a:ext cx="37338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Рисунок 5" descr="OPSletter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338" y="6038850"/>
            <a:ext cx="9110662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Заголовок 6"/>
          <p:cNvSpPr>
            <a:spLocks noGrp="1"/>
          </p:cNvSpPr>
          <p:nvPr>
            <p:ph type="title"/>
          </p:nvPr>
        </p:nvSpPr>
        <p:spPr>
          <a:xfrm>
            <a:off x="71438" y="-71438"/>
            <a:ext cx="8229600" cy="1143001"/>
          </a:xfrm>
        </p:spPr>
        <p:txBody>
          <a:bodyPr/>
          <a:lstStyle/>
          <a:p>
            <a:pPr algn="l" eaLnBrk="1" hangingPunct="1"/>
            <a:r>
              <a:rPr lang="ru-RU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Эффект для экологии</a:t>
            </a:r>
          </a:p>
        </p:txBody>
      </p:sp>
      <p:sp>
        <p:nvSpPr>
          <p:cNvPr id="3076" name="Содержимое 7"/>
          <p:cNvSpPr>
            <a:spLocks noGrp="1"/>
          </p:cNvSpPr>
          <p:nvPr>
            <p:ph idx="1"/>
          </p:nvPr>
        </p:nvSpPr>
        <p:spPr>
          <a:xfrm>
            <a:off x="457200" y="1071563"/>
            <a:ext cx="5043488" cy="4329112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dirty="0" smtClean="0"/>
              <a:t>Около 50% всех лазерных картриджей выбрасывается, в то время как их возможно заправить и заново использовать без потери качества печати</a:t>
            </a:r>
          </a:p>
          <a:p>
            <a:pPr eaLnBrk="1" hangingPunct="1">
              <a:defRPr/>
            </a:pPr>
            <a:r>
              <a:rPr lang="ru-RU" sz="2000" dirty="0" smtClean="0"/>
              <a:t>На пластик для изготовления каждого картриджа уходит около 3 литров нефти и эквивалент около  4 литров бензина сжигается при его производстве</a:t>
            </a:r>
          </a:p>
          <a:p>
            <a:pPr eaLnBrk="1" hangingPunct="1">
              <a:defRPr/>
            </a:pPr>
            <a:r>
              <a:rPr lang="ru-RU" sz="2000" dirty="0" smtClean="0"/>
              <a:t>Каждый картридж возможно заправить как минимум 2 раза, некоторые и до 15 раз</a:t>
            </a:r>
          </a:p>
          <a:p>
            <a:pPr eaLnBrk="1" hangingPunct="1">
              <a:defRPr/>
            </a:pPr>
            <a:r>
              <a:rPr lang="ru-RU" sz="2000" dirty="0" smtClean="0"/>
              <a:t>Заправка снижает количество твёрдых отходов, срок разложения которых более 450 лет</a:t>
            </a:r>
          </a:p>
          <a:p>
            <a:pPr marL="36000" eaLnBrk="1" hangingPunct="1">
              <a:spcBef>
                <a:spcPts val="300"/>
              </a:spcBef>
              <a:spcAft>
                <a:spcPts val="600"/>
              </a:spcAft>
              <a:defRPr/>
            </a:pPr>
            <a:endParaRPr lang="ru-RU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000" eaLnBrk="1" hangingPunct="1">
              <a:spcBef>
                <a:spcPts val="300"/>
              </a:spcBef>
              <a:spcAft>
                <a:spcPts val="600"/>
              </a:spcAft>
              <a:defRPr/>
            </a:pPr>
            <a:endParaRPr lang="ru-RU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198" name="Номер слайда 8"/>
          <p:cNvSpPr>
            <a:spLocks noGrp="1"/>
          </p:cNvSpPr>
          <p:nvPr>
            <p:ph type="sldNum" sz="quarter" idx="12"/>
          </p:nvPr>
        </p:nvSpPr>
        <p:spPr bwMode="auto">
          <a:xfrm>
            <a:off x="7081838" y="6421438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92FCEA-391F-4ADA-9165-BC1BDA363F8E}" type="slidenum">
              <a:rPr lang="ru-RU" b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 b="1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14500" y="5940425"/>
            <a:ext cx="4786313" cy="785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5940425"/>
            <a:ext cx="4357688" cy="785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ru-RU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Планы развития -2011-15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50 Франчайзи в наиболее привлекательных городах РФ</a:t>
            </a:r>
          </a:p>
          <a:p>
            <a:r>
              <a:rPr lang="ru-RU" dirty="0" smtClean="0"/>
              <a:t>10 Франчайзи в странах СНГ и Балтии</a:t>
            </a:r>
          </a:p>
          <a:p>
            <a:r>
              <a:rPr lang="ru-RU" dirty="0" smtClean="0"/>
              <a:t>Запуск программы </a:t>
            </a:r>
            <a:r>
              <a:rPr lang="ru-RU" dirty="0" err="1" smtClean="0"/>
              <a:t>Бизнес-партнёрства,для</a:t>
            </a:r>
            <a:r>
              <a:rPr lang="ru-RU" dirty="0" smtClean="0"/>
              <a:t> малых городов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3DE6BB-7CC6-4BF8-8701-95B86DACC601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627</Words>
  <Application>Microsoft Office PowerPoint</Application>
  <PresentationFormat>Экран (4:3)</PresentationFormat>
  <Paragraphs>95</Paragraphs>
  <Slides>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Arial Unicode MS</vt:lpstr>
      <vt:lpstr>Тема Office</vt:lpstr>
      <vt:lpstr>Слайд 1</vt:lpstr>
      <vt:lpstr>Офис Принт Сервис (OPS)</vt:lpstr>
      <vt:lpstr>Этапы развития</vt:lpstr>
      <vt:lpstr>OPS в России</vt:lpstr>
      <vt:lpstr>Продукция и услуги OPS</vt:lpstr>
      <vt:lpstr>Качество OPS</vt:lpstr>
      <vt:lpstr>Выгода для Вашей компании</vt:lpstr>
      <vt:lpstr>Эффект для экологии</vt:lpstr>
      <vt:lpstr>Планы развития -2011-15</vt:lpstr>
    </vt:vector>
  </TitlesOfParts>
  <Company>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Офис Принт Сервис (ОПС)</dc:title>
  <dc:creator>kalinin.k</dc:creator>
  <cp:lastModifiedBy>Frolov.A</cp:lastModifiedBy>
  <cp:revision>88</cp:revision>
  <dcterms:created xsi:type="dcterms:W3CDTF">2009-10-01T08:57:33Z</dcterms:created>
  <dcterms:modified xsi:type="dcterms:W3CDTF">2011-01-17T14:15:16Z</dcterms:modified>
</cp:coreProperties>
</file>